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625" r:id="rId2"/>
    <p:sldId id="630" r:id="rId3"/>
    <p:sldId id="785" r:id="rId4"/>
    <p:sldId id="637" r:id="rId5"/>
    <p:sldId id="768" r:id="rId6"/>
    <p:sldId id="769" r:id="rId7"/>
    <p:sldId id="770" r:id="rId8"/>
    <p:sldId id="784" r:id="rId9"/>
    <p:sldId id="767" r:id="rId10"/>
    <p:sldId id="788" r:id="rId11"/>
    <p:sldId id="783" r:id="rId12"/>
    <p:sldId id="790" r:id="rId13"/>
    <p:sldId id="789" r:id="rId14"/>
    <p:sldId id="787" r:id="rId15"/>
    <p:sldId id="791" r:id="rId16"/>
    <p:sldId id="792" r:id="rId17"/>
    <p:sldId id="793" r:id="rId18"/>
    <p:sldId id="795" r:id="rId19"/>
    <p:sldId id="796" r:id="rId20"/>
    <p:sldId id="636" r:id="rId21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A9862"/>
    <a:srgbClr val="003366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3" autoAdjust="0"/>
    <p:restoredTop sz="97536" autoAdjust="0"/>
  </p:normalViewPr>
  <p:slideViewPr>
    <p:cSldViewPr snapToObjects="1">
      <p:cViewPr varScale="1">
        <p:scale>
          <a:sx n="78" d="100"/>
          <a:sy n="78" d="100"/>
        </p:scale>
        <p:origin x="96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-24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15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15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54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520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2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61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59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820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41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05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EB9E338-576E-44DD-A1CE-10E4F42E55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E56F86A-5CC3-4F8C-919F-73152F221106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134D8C64-0E65-4485-B2E2-26DE68C7AF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A3F919F-0D4C-4D8B-A5E4-01B9A16700F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B0C76423-D578-4C08-9A37-079EF079CD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0EC2F48C-845A-486A-90D6-3489B70A42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2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39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62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90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96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271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85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16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 DESIGNER" r:id="rId17" imgW="2743200" imgH="1536480" progId="Corel DESIGNER.Graphic.10">
                  <p:embed/>
                </p:oleObj>
              </mc:Choice>
              <mc:Fallback>
                <p:oleObj name="Corel DESIGNER" r:id="rId17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en-US" altLang="ja-JP" b="1"/>
              <a:t>RT</a:t>
            </a:r>
            <a:r>
              <a:rPr lang="ja-JP" altLang="en-US" b="1" dirty="0"/>
              <a:t>ミドルウェア応用実習</a:t>
            </a:r>
            <a:r>
              <a:rPr lang="ja-JP" altLang="en-US" dirty="0"/>
              <a:t> 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 dirty="0">
                <a:solidFill>
                  <a:srgbClr val="5F5F5F"/>
                </a:solidFill>
              </a:rPr>
              <a:t>研究センター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ソフトウェアプラットフォーム研究チーム</a:t>
            </a:r>
            <a:endParaRPr lang="ja-JP" altLang="en-US" sz="2000" dirty="0">
              <a:solidFill>
                <a:srgbClr val="5F5F5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775CAEA-2175-4280-A354-CF92AEB9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1174"/>
            <a:ext cx="4312738" cy="2921145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起動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933008" y="3115915"/>
            <a:ext cx="913275" cy="38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280740" y="4390311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RTC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操作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 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8522D5C-A1B8-4578-851C-802FAB6F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672" y="2488537"/>
            <a:ext cx="3737691" cy="2231859"/>
          </a:xfrm>
          <a:prstGeom prst="rect">
            <a:avLst/>
          </a:prstGeom>
        </p:spPr>
      </p:pic>
      <p:sp>
        <p:nvSpPr>
          <p:cNvPr id="24" name="矢印: 右 23">
            <a:extLst>
              <a:ext uri="{FF2B5EF4-FFF2-40B4-BE49-F238E27FC236}">
                <a16:creationId xmlns:a16="http://schemas.microsoft.com/office/drawing/2014/main" id="{ABA2F574-4CAC-4643-80B0-1210619B3DCC}"/>
              </a:ext>
            </a:extLst>
          </p:cNvPr>
          <p:cNvSpPr/>
          <p:nvPr/>
        </p:nvSpPr>
        <p:spPr>
          <a:xfrm>
            <a:off x="4527857" y="2950151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265E770A-543A-43D7-985B-A32CD912BBFB}"/>
              </a:ext>
            </a:extLst>
          </p:cNvPr>
          <p:cNvSpPr/>
          <p:nvPr/>
        </p:nvSpPr>
        <p:spPr>
          <a:xfrm>
            <a:off x="4928130" y="4928216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OOoCalcControl0</a:t>
            </a:r>
            <a:r>
              <a:rPr lang="ja-JP" altLang="en-US" sz="1600" dirty="0">
                <a:solidFill>
                  <a:schemeClr val="tx1"/>
                </a:solidFill>
              </a:rPr>
              <a:t>という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が起動する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52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起動に失敗する場合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42DE30A-D497-43D2-BED5-AB10C51E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78750"/>
            <a:ext cx="3198042" cy="2475275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52B4FDB8-81C6-4587-BEDA-BB49A38DAD29}"/>
              </a:ext>
            </a:extLst>
          </p:cNvPr>
          <p:cNvSpPr/>
          <p:nvPr/>
        </p:nvSpPr>
        <p:spPr>
          <a:xfrm>
            <a:off x="4146027" y="174113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83ABD71-6C23-4C4B-BBAF-C97170152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0" y="1177874"/>
            <a:ext cx="3015335" cy="251254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27C5C1B-9A51-4F0A-BF3E-819F57C4E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82" y="3952365"/>
            <a:ext cx="3087982" cy="2514877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6588336-F954-4AC0-B5D1-C0CE36A0A904}"/>
              </a:ext>
            </a:extLst>
          </p:cNvPr>
          <p:cNvSpPr/>
          <p:nvPr/>
        </p:nvSpPr>
        <p:spPr>
          <a:xfrm>
            <a:off x="4146027" y="448972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02E984F-B73C-4C6D-9B30-3564037BF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60" y="3957988"/>
            <a:ext cx="3421493" cy="26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27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操作ダイアログ表示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0634728-CE58-485F-A424-8BED46DC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35" y="3059326"/>
            <a:ext cx="3375375" cy="236276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505461" y="4094441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557174" y="5039546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94637EC4-437A-4447-96D7-6354DCE8BB69}"/>
              </a:ext>
            </a:extLst>
          </p:cNvPr>
          <p:cNvSpPr/>
          <p:nvPr/>
        </p:nvSpPr>
        <p:spPr>
          <a:xfrm>
            <a:off x="4375056" y="3475956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FA989F4-CEA9-4D53-B0B2-6B393B3E2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790" y="3054343"/>
            <a:ext cx="3164397" cy="2019700"/>
          </a:xfrm>
          <a:prstGeom prst="rect">
            <a:avLst/>
          </a:prstGeom>
        </p:spPr>
      </p:pic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3593FA96-7A08-47A5-A90F-BADF4FFF8461}"/>
              </a:ext>
            </a:extLst>
          </p:cNvPr>
          <p:cNvSpPr/>
          <p:nvPr/>
        </p:nvSpPr>
        <p:spPr>
          <a:xfrm>
            <a:off x="4981840" y="5062320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ポート接続のためのダイアログ表示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 </a:t>
            </a:r>
            <a:r>
              <a:rPr lang="en-US" altLang="ja-JP" sz="2400" kern="0" dirty="0">
                <a:solidFill>
                  <a:srgbClr val="5F5F5F"/>
                </a:solidFill>
              </a:rPr>
              <a:t>Calc</a:t>
            </a:r>
            <a:r>
              <a:rPr lang="ja-JP" altLang="en-US" sz="2400" kern="0" dirty="0">
                <a:solidFill>
                  <a:srgbClr val="5F5F5F"/>
                </a:solidFill>
              </a:rPr>
              <a:t>の画面から操作ダイアログ起動ボタンを押す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1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ポート一覧表示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86C005A-4C88-4A01-8B52-01E7E82F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0" y="2912262"/>
            <a:ext cx="3701895" cy="2362763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48EE576-074B-467A-8645-21DAAA2FAD55}"/>
              </a:ext>
            </a:extLst>
          </p:cNvPr>
          <p:cNvSpPr/>
          <p:nvPr/>
        </p:nvSpPr>
        <p:spPr>
          <a:xfrm>
            <a:off x="1968120" y="4640946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D56C59FF-6787-4350-A14B-2137B37EFC14}"/>
              </a:ext>
            </a:extLst>
          </p:cNvPr>
          <p:cNvSpPr/>
          <p:nvPr/>
        </p:nvSpPr>
        <p:spPr>
          <a:xfrm>
            <a:off x="474605" y="5275025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8F6D047-1034-4899-BF00-4063C6D72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05" y="2912262"/>
            <a:ext cx="3591720" cy="2294898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73704C53-99C4-4134-96A7-6CA8BBF4CF3C}"/>
              </a:ext>
            </a:extLst>
          </p:cNvPr>
          <p:cNvSpPr/>
          <p:nvPr/>
        </p:nvSpPr>
        <p:spPr>
          <a:xfrm>
            <a:off x="4399761" y="347098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D7F84C2D-CF33-40AC-8BAA-80FB54709692}"/>
              </a:ext>
            </a:extLst>
          </p:cNvPr>
          <p:cNvSpPr/>
          <p:nvPr/>
        </p:nvSpPr>
        <p:spPr>
          <a:xfrm>
            <a:off x="4848179" y="4742590"/>
            <a:ext cx="3015596" cy="685639"/>
          </a:xfrm>
          <a:prstGeom prst="wedgeRectCallout">
            <a:avLst>
              <a:gd name="adj1" fmla="val -21129"/>
              <a:gd name="adj2" fmla="val -17746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ネームサーバーに登録された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のポート一覧が表示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E988BA4-4A20-433A-85C2-FC2A0C9F2A87}"/>
              </a:ext>
            </a:extLst>
          </p:cNvPr>
          <p:cNvSpPr/>
          <p:nvPr/>
        </p:nvSpPr>
        <p:spPr>
          <a:xfrm>
            <a:off x="5221683" y="3008503"/>
            <a:ext cx="1170130" cy="1149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075E0DD-F85D-4D7B-978D-6878C7D17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操作ダイアログの画面からツリー表示ボタンを押してネームサーバーに登録した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のポート一覧を表示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228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EF2356-3A81-4A16-8ABC-1A18A7EF1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07" y="1268413"/>
            <a:ext cx="3687576" cy="2340260"/>
          </a:xfrm>
          <a:prstGeom prst="rect">
            <a:avLst/>
          </a:prstGeom>
        </p:spPr>
      </p:pic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2398"/>
              <a:gd name="adj2" fmla="val -3268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out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3D3755E-80E4-46F1-B791-7614589EA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20" y="1139535"/>
            <a:ext cx="3659676" cy="2289465"/>
          </a:xfrm>
          <a:prstGeom prst="rect">
            <a:avLst/>
          </a:prstGeom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6147175" y="1268413"/>
            <a:ext cx="1935216" cy="382543"/>
          </a:xfrm>
          <a:prstGeom prst="wedgeRectCallout">
            <a:avLst>
              <a:gd name="adj1" fmla="val 527"/>
              <a:gd name="adj2" fmla="val 1717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C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057368"/>
            <a:ext cx="585065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7BC632BD-F0F8-4B49-8640-283BBE3D3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020" y="4014065"/>
            <a:ext cx="4238736" cy="2088016"/>
          </a:xfrm>
          <a:prstGeom prst="rect">
            <a:avLst/>
          </a:prstGeom>
        </p:spPr>
      </p:pic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2ECDC7C8-40BA-49C6-80E7-A1A33594A418}"/>
              </a:ext>
            </a:extLst>
          </p:cNvPr>
          <p:cNvSpPr/>
          <p:nvPr/>
        </p:nvSpPr>
        <p:spPr>
          <a:xfrm>
            <a:off x="5791740" y="6187528"/>
            <a:ext cx="3086918" cy="592044"/>
          </a:xfrm>
          <a:prstGeom prst="wedgeRectCallout">
            <a:avLst>
              <a:gd name="adj1" fmla="val -455"/>
              <a:gd name="adj2" fmla="val -1454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dirty="0">
                <a:solidFill>
                  <a:schemeClr val="tx1"/>
                </a:solidFill>
              </a:rPr>
              <a:t>out</a:t>
            </a:r>
            <a:r>
              <a:rPr lang="ja-JP" altLang="en-US" sz="2000" dirty="0">
                <a:solidFill>
                  <a:schemeClr val="tx1"/>
                </a:solidFill>
              </a:rPr>
              <a:t>がインポートと接続される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51B3E359-000B-4615-ADD7-9401B3028A26}"/>
              </a:ext>
            </a:extLst>
          </p:cNvPr>
          <p:cNvSpPr/>
          <p:nvPr/>
        </p:nvSpPr>
        <p:spPr>
          <a:xfrm>
            <a:off x="1180208" y="5994285"/>
            <a:ext cx="4238736" cy="736047"/>
          </a:xfrm>
          <a:prstGeom prst="wedgeRectCallout">
            <a:avLst>
              <a:gd name="adj1" fmla="val -54116"/>
              <a:gd name="adj2" fmla="val -209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</a:t>
            </a:r>
            <a:r>
              <a:rPr lang="ja-JP" altLang="en-US" sz="2000" dirty="0">
                <a:solidFill>
                  <a:schemeClr val="tx1"/>
                </a:solidFill>
              </a:rPr>
              <a:t>ボタンを押す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algn="ctr"/>
            <a:r>
              <a:rPr lang="en-US" altLang="ja-JP" sz="1800" dirty="0">
                <a:solidFill>
                  <a:schemeClr val="tx1"/>
                </a:solidFill>
              </a:rPr>
              <a:t>(</a:t>
            </a:r>
            <a:r>
              <a:rPr lang="ja-JP" altLang="en-US" sz="1800" dirty="0">
                <a:solidFill>
                  <a:schemeClr val="tx1"/>
                </a:solidFill>
              </a:rPr>
              <a:t>操作ダイアログは右上の罰を押して消す</a:t>
            </a:r>
            <a:r>
              <a:rPr lang="en-US" altLang="ja-JP" sz="18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8372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3E29A97-7483-4496-8158-1423A949A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03" y="2970756"/>
            <a:ext cx="4076945" cy="193573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30350" y="4758994"/>
            <a:ext cx="4057120" cy="617595"/>
          </a:xfrm>
          <a:prstGeom prst="wedgeRectCallout">
            <a:avLst>
              <a:gd name="adj1" fmla="val -15935"/>
              <a:gd name="adj2" fmla="val -2500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Activate Systems</a:t>
            </a:r>
            <a:r>
              <a:rPr kumimoji="1" lang="ja-JP" altLang="en-US" sz="2000" dirty="0">
                <a:solidFill>
                  <a:schemeClr val="tx1"/>
                </a:solidFill>
              </a:rPr>
              <a:t>ボタンを押す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C92AE8D-F685-4EDD-836E-C764D1DEC222}"/>
              </a:ext>
            </a:extLst>
          </p:cNvPr>
          <p:cNvSpPr/>
          <p:nvPr/>
        </p:nvSpPr>
        <p:spPr>
          <a:xfrm>
            <a:off x="1511661" y="3251327"/>
            <a:ext cx="180019" cy="225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BFB4AD2-E8E8-45CF-B16E-5DC472FA9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896" y="4781497"/>
            <a:ext cx="521064" cy="555046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6D529F67-8896-4AE2-AA9C-3381DCF59F06}"/>
              </a:ext>
            </a:extLst>
          </p:cNvPr>
          <p:cNvSpPr/>
          <p:nvPr/>
        </p:nvSpPr>
        <p:spPr>
          <a:xfrm>
            <a:off x="4544209" y="33406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DE9F37E-3152-4A0F-AC04-DA6326B81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170" y="2933945"/>
            <a:ext cx="2565578" cy="2708920"/>
          </a:xfrm>
          <a:prstGeom prst="rect">
            <a:avLst/>
          </a:prstGeom>
        </p:spPr>
      </p:pic>
      <p:sp>
        <p:nvSpPr>
          <p:cNvPr id="34" name="吹き出し: 四角形 33">
            <a:extLst>
              <a:ext uri="{FF2B5EF4-FFF2-40B4-BE49-F238E27FC236}">
                <a16:creationId xmlns:a16="http://schemas.microsoft.com/office/drawing/2014/main" id="{4CF6AA05-2C4B-4D81-9748-A7FD653CA22C}"/>
              </a:ext>
            </a:extLst>
          </p:cNvPr>
          <p:cNvSpPr/>
          <p:nvPr/>
        </p:nvSpPr>
        <p:spPr>
          <a:xfrm>
            <a:off x="5491153" y="2827943"/>
            <a:ext cx="2977634" cy="617595"/>
          </a:xfrm>
          <a:prstGeom prst="wedgeRectCallout">
            <a:avLst>
              <a:gd name="adj1" fmla="val -15346"/>
              <a:gd name="adj2" fmla="val 743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35" name="吹き出し: 四角形 34">
            <a:extLst>
              <a:ext uri="{FF2B5EF4-FFF2-40B4-BE49-F238E27FC236}">
                <a16:creationId xmlns:a16="http://schemas.microsoft.com/office/drawing/2014/main" id="{C87C0C84-FFB2-4F88-930B-9FF1C6E618EB}"/>
              </a:ext>
            </a:extLst>
          </p:cNvPr>
          <p:cNvSpPr/>
          <p:nvPr/>
        </p:nvSpPr>
        <p:spPr>
          <a:xfrm>
            <a:off x="5126562" y="5016860"/>
            <a:ext cx="2977634" cy="617595"/>
          </a:xfrm>
          <a:prstGeom prst="wedgeRectCallout">
            <a:avLst>
              <a:gd name="adj1" fmla="val 53015"/>
              <a:gd name="adj2" fmla="val -71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編集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 err="1">
                <a:solidFill>
                  <a:srgbClr val="5F5F5F"/>
                </a:solidFill>
              </a:rPr>
              <a:t>RobotController</a:t>
            </a:r>
            <a:r>
              <a:rPr lang="ja-JP" altLang="en-US" sz="2400" kern="0" dirty="0">
                <a:solidFill>
                  <a:srgbClr val="5F5F5F"/>
                </a:solidFill>
              </a:rPr>
              <a:t>のアウトポートからデータを出力してみる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74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上で出力データの確認ができる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2BD128E-D753-46DB-AD48-421F66322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10" y="2753925"/>
            <a:ext cx="3277498" cy="252890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89919" y="4610675"/>
            <a:ext cx="2841985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スライダーを操作する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9F93E26-78F8-43BC-A54D-F355DCD0F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264" y="2435317"/>
            <a:ext cx="4247329" cy="3004208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52B9C915-B12F-47D4-912E-0C5B80EC9F50}"/>
              </a:ext>
            </a:extLst>
          </p:cNvPr>
          <p:cNvSpPr/>
          <p:nvPr/>
        </p:nvSpPr>
        <p:spPr>
          <a:xfrm>
            <a:off x="3698143" y="329829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D102345-5860-4C1D-B7B6-43AD53276472}"/>
              </a:ext>
            </a:extLst>
          </p:cNvPr>
          <p:cNvSpPr/>
          <p:nvPr/>
        </p:nvSpPr>
        <p:spPr>
          <a:xfrm>
            <a:off x="4671541" y="4470529"/>
            <a:ext cx="3635874" cy="398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BB3E4DC3-52A0-4432-B37A-4E96DB072517}"/>
              </a:ext>
            </a:extLst>
          </p:cNvPr>
          <p:cNvSpPr/>
          <p:nvPr/>
        </p:nvSpPr>
        <p:spPr>
          <a:xfrm>
            <a:off x="5159935" y="5415910"/>
            <a:ext cx="3544658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スライダの操作により値が変化することが確認できる</a:t>
            </a:r>
          </a:p>
        </p:txBody>
      </p:sp>
    </p:spTree>
    <p:extLst>
      <p:ext uri="{BB962C8B-B14F-4D97-AF65-F5344CB8AC3E}">
        <p14:creationId xmlns:p14="http://schemas.microsoft.com/office/powerpoint/2010/main" val="3526433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31" y="1360619"/>
            <a:ext cx="861631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インポートに指定のデータを入力するとどのような動作となるか確認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49A68E6-ABE4-4BFD-B8D3-171D6470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1" y="4218059"/>
            <a:ext cx="3375375" cy="236276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2273417" y="5253174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325130" y="6198279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>
            <a:off x="4143012" y="4581630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A62357D-6DE4-412D-9DD1-C489A81E9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305" y="3979437"/>
            <a:ext cx="3701895" cy="2362763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30046F4-ADF4-4099-946B-6EB25A2D2038}"/>
              </a:ext>
            </a:extLst>
          </p:cNvPr>
          <p:cNvSpPr/>
          <p:nvPr/>
        </p:nvSpPr>
        <p:spPr>
          <a:xfrm>
            <a:off x="6391895" y="5708121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8799ADA0-8E4E-41B0-A8EA-93E2FEF8A8E2}"/>
              </a:ext>
            </a:extLst>
          </p:cNvPr>
          <p:cNvSpPr/>
          <p:nvPr/>
        </p:nvSpPr>
        <p:spPr>
          <a:xfrm>
            <a:off x="4898380" y="6342200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33E7441-AC4B-41D5-A8DC-94AFC2F3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3" y="1722259"/>
            <a:ext cx="3941930" cy="2231805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461F9A1-0A30-4CD0-B385-5F68A3FD9308}"/>
              </a:ext>
            </a:extLst>
          </p:cNvPr>
          <p:cNvSpPr/>
          <p:nvPr/>
        </p:nvSpPr>
        <p:spPr>
          <a:xfrm>
            <a:off x="3756887" y="2030480"/>
            <a:ext cx="185043" cy="195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07C5027E-1F77-4D68-A192-96778BDB8C99}"/>
              </a:ext>
            </a:extLst>
          </p:cNvPr>
          <p:cNvSpPr/>
          <p:nvPr/>
        </p:nvSpPr>
        <p:spPr>
          <a:xfrm>
            <a:off x="2220881" y="2610379"/>
            <a:ext cx="5546474" cy="638253"/>
          </a:xfrm>
          <a:prstGeom prst="wedgeRectCallout">
            <a:avLst>
              <a:gd name="adj1" fmla="val -19042"/>
              <a:gd name="adj2" fmla="val -11286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>
                <a:solidFill>
                  <a:schemeClr val="tx1"/>
                </a:solidFill>
              </a:rPr>
              <a:t>Deactivate Systems</a:t>
            </a:r>
            <a:r>
              <a:rPr kumimoji="1" lang="ja-JP" altLang="en-US" sz="1600" dirty="0">
                <a:solidFill>
                  <a:schemeClr val="tx1"/>
                </a:solidFill>
              </a:rPr>
              <a:t>ボタンで</a:t>
            </a:r>
            <a:r>
              <a:rPr kumimoji="1" lang="en-US" altLang="ja-JP" sz="1600" dirty="0">
                <a:solidFill>
                  <a:schemeClr val="tx1"/>
                </a:solidFill>
              </a:rPr>
              <a:t>RTC</a:t>
            </a:r>
            <a:r>
              <a:rPr kumimoji="1" lang="ja-JP" altLang="en-US" sz="1600" dirty="0">
                <a:solidFill>
                  <a:schemeClr val="tx1"/>
                </a:solidFill>
              </a:rPr>
              <a:t>を非アクティブ化する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B3FACA9-45A2-4851-B19F-A48A0C7A3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2654080"/>
            <a:ext cx="562445" cy="5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07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FA76CDD-5669-4E37-94BB-7998270C3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761" y="1178750"/>
            <a:ext cx="3717669" cy="237283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F19601E-26F9-458E-ABB4-0676B47B7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491" y="3794173"/>
            <a:ext cx="4270785" cy="2446837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92964C22-7DEC-4A8F-BDDF-8FFBD0B48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8" y="948995"/>
            <a:ext cx="4002314" cy="2537589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7886"/>
              <a:gd name="adj2" fmla="val -44118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in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176427"/>
            <a:ext cx="585065" cy="262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51B3E359-000B-4615-ADD7-9401B3028A26}"/>
              </a:ext>
            </a:extLst>
          </p:cNvPr>
          <p:cNvSpPr/>
          <p:nvPr/>
        </p:nvSpPr>
        <p:spPr>
          <a:xfrm>
            <a:off x="337989" y="6384153"/>
            <a:ext cx="3571812" cy="382543"/>
          </a:xfrm>
          <a:prstGeom prst="wedgeRectCallout">
            <a:avLst>
              <a:gd name="adj1" fmla="val -30730"/>
              <a:gd name="adj2" fmla="val -851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8E56AEF4-869E-40B5-9574-98D5024AEEDB}"/>
              </a:ext>
            </a:extLst>
          </p:cNvPr>
          <p:cNvSpPr/>
          <p:nvPr/>
        </p:nvSpPr>
        <p:spPr>
          <a:xfrm>
            <a:off x="5075184" y="1240480"/>
            <a:ext cx="1935216" cy="382543"/>
          </a:xfrm>
          <a:prstGeom prst="wedgeRectCallout">
            <a:avLst>
              <a:gd name="adj1" fmla="val 24358"/>
              <a:gd name="adj2" fmla="val 1135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行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3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BA8EF25-5680-4F6F-A351-0AE3C1846DA2}"/>
              </a:ext>
            </a:extLst>
          </p:cNvPr>
          <p:cNvSpPr/>
          <p:nvPr/>
        </p:nvSpPr>
        <p:spPr>
          <a:xfrm>
            <a:off x="6425335" y="1880130"/>
            <a:ext cx="1031694" cy="182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69A17490-C9E5-4EC8-A599-EA66161C8CDD}"/>
              </a:ext>
            </a:extLst>
          </p:cNvPr>
          <p:cNvSpPr/>
          <p:nvPr/>
        </p:nvSpPr>
        <p:spPr>
          <a:xfrm>
            <a:off x="4871323" y="5717082"/>
            <a:ext cx="4057120" cy="952933"/>
          </a:xfrm>
          <a:prstGeom prst="wedgeRectCallout">
            <a:avLst>
              <a:gd name="adj1" fmla="val -16882"/>
              <a:gd name="adj2" fmla="val -1973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ポートの接続を確認後、</a:t>
            </a:r>
            <a:r>
              <a:rPr kumimoji="1" lang="en-US" altLang="ja-JP" sz="2000" dirty="0">
                <a:solidFill>
                  <a:schemeClr val="tx1"/>
                </a:solidFill>
              </a:rPr>
              <a:t>RTC</a:t>
            </a:r>
            <a:r>
              <a:rPr kumimoji="1" lang="ja-JP" altLang="en-US" sz="2000" dirty="0">
                <a:solidFill>
                  <a:schemeClr val="tx1"/>
                </a:solidFill>
              </a:rPr>
              <a:t>をアクティブ化する。</a:t>
            </a: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A1D4A3CC-02E9-479C-9DF0-6CA3CF0C1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6046660"/>
            <a:ext cx="521064" cy="555046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C942112-15D1-4F9D-9B82-BBB4E365AE28}"/>
              </a:ext>
            </a:extLst>
          </p:cNvPr>
          <p:cNvSpPr/>
          <p:nvPr/>
        </p:nvSpPr>
        <p:spPr>
          <a:xfrm>
            <a:off x="6053992" y="4090326"/>
            <a:ext cx="207017" cy="234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5039165" y="2479413"/>
            <a:ext cx="1935216" cy="382543"/>
          </a:xfrm>
          <a:prstGeom prst="wedgeRectCallout">
            <a:avLst>
              <a:gd name="adj1" fmla="val 43669"/>
              <a:gd name="adj2" fmla="val -943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lang="en-US" altLang="ja-JP" sz="1600" b="1" dirty="0">
                <a:solidFill>
                  <a:srgbClr val="FF0000"/>
                </a:solidFill>
              </a:rPr>
              <a:t>B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169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8367112-1D87-4D04-AF3F-F8B9B810E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30" y="2819265"/>
            <a:ext cx="3672610" cy="268766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EB280D7-A820-4065-8564-35B66E54D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716" y="1217805"/>
            <a:ext cx="3938954" cy="232815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AFFD845-26A7-4898-A5CF-6F32F5649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198" y="3967657"/>
            <a:ext cx="4004472" cy="2264880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1084452" y="3738084"/>
            <a:ext cx="27391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80926" y="4648853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前進するような速度にスライダの位置を操作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 rot="1505263">
            <a:off x="4233788" y="4667444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C538F175-2830-4E11-8D3F-901DF4DF7752}"/>
              </a:ext>
            </a:extLst>
          </p:cNvPr>
          <p:cNvSpPr/>
          <p:nvPr/>
        </p:nvSpPr>
        <p:spPr>
          <a:xfrm>
            <a:off x="4667199" y="3491900"/>
            <a:ext cx="4230470" cy="382543"/>
          </a:xfrm>
          <a:prstGeom prst="wedgeRectCallout">
            <a:avLst>
              <a:gd name="adj1" fmla="val -10681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の場合は設定した速度</a:t>
            </a:r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F5886BD4-DCCC-4CA1-89A8-77BE1841B3E9}"/>
              </a:ext>
            </a:extLst>
          </p:cNvPr>
          <p:cNvSpPr/>
          <p:nvPr/>
        </p:nvSpPr>
        <p:spPr>
          <a:xfrm rot="19432726">
            <a:off x="4138041" y="22494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0CB87C85-84EB-444C-A46B-DB821A6AD9E5}"/>
              </a:ext>
            </a:extLst>
          </p:cNvPr>
          <p:cNvSpPr/>
          <p:nvPr/>
        </p:nvSpPr>
        <p:spPr>
          <a:xfrm>
            <a:off x="4478417" y="6323964"/>
            <a:ext cx="4230470" cy="382543"/>
          </a:xfrm>
          <a:prstGeom prst="wedgeRectCallout">
            <a:avLst>
              <a:gd name="adj1" fmla="val -14557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1</a:t>
            </a:r>
            <a:r>
              <a:rPr kumimoji="1" lang="ja-JP" altLang="en-US" sz="1600" dirty="0">
                <a:solidFill>
                  <a:schemeClr val="tx1"/>
                </a:solidFill>
              </a:rPr>
              <a:t>の場合は速度は</a:t>
            </a:r>
            <a:r>
              <a:rPr kumimoji="1" lang="en-US" altLang="ja-JP" sz="1600" dirty="0">
                <a:solidFill>
                  <a:schemeClr val="tx1"/>
                </a:solidFill>
              </a:rPr>
              <a:t>0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68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資料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88D3148-A928-4A5C-ACBC-57C9A55D9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6132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「</a:t>
            </a:r>
            <a:r>
              <a:rPr lang="en-US" altLang="ja-JP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2000" kern="0" dirty="0">
                <a:solidFill>
                  <a:srgbClr val="5F5F5F"/>
                </a:solidFill>
              </a:rPr>
              <a:t>HTML</a:t>
            </a:r>
            <a:r>
              <a:rPr lang="ja-JP" altLang="en-US" sz="2000" kern="0" dirty="0">
                <a:solidFill>
                  <a:srgbClr val="5F5F5F"/>
                </a:solidFill>
              </a:rPr>
              <a:t>ファイルを開く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600" kern="0" dirty="0">
                <a:solidFill>
                  <a:srgbClr val="5F5F5F"/>
                </a:solidFill>
              </a:rPr>
              <a:t>(RT</a:t>
            </a:r>
            <a:r>
              <a:rPr lang="ja-JP" altLang="en-US" sz="1600" kern="0" dirty="0">
                <a:solidFill>
                  <a:srgbClr val="5F5F5F"/>
                </a:solidFill>
              </a:rPr>
              <a:t>ミドルウェア応用実習、</a:t>
            </a:r>
            <a:r>
              <a:rPr lang="en-US" altLang="ja-JP" sz="1600" kern="0" dirty="0">
                <a:solidFill>
                  <a:srgbClr val="5F5F5F"/>
                </a:solidFill>
              </a:rPr>
              <a:t>EV3) 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もしくは以下のリンク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https://openrtm.org/openrtm/ja/node/6905</a:t>
            </a:r>
            <a:endParaRPr lang="en-US" altLang="ja-JP" sz="12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D9C4B38-5436-46D1-9F72-B086C6D84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437" y="2510292"/>
            <a:ext cx="5998913" cy="414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スライド番号プレースホルダ 1">
            <a:extLst>
              <a:ext uri="{FF2B5EF4-FFF2-40B4-BE49-F238E27FC236}">
                <a16:creationId xmlns:a16="http://schemas.microsoft.com/office/drawing/2014/main" id="{580AD89C-05FA-4961-9F51-D9FDC336E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E1D555-3DC6-4367-B753-E8D06919737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16387" name="スライド番号プレースホルダ 3">
            <a:extLst>
              <a:ext uri="{FF2B5EF4-FFF2-40B4-BE49-F238E27FC236}">
                <a16:creationId xmlns:a16="http://schemas.microsoft.com/office/drawing/2014/main" id="{93EAFA60-A5BC-41B8-8491-E275E6185A85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80BF4F5-E64B-4B1C-A9EC-D6B3627A7FB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16389" name="Rectangle 11">
            <a:extLst>
              <a:ext uri="{FF2B5EF4-FFF2-40B4-BE49-F238E27FC236}">
                <a16:creationId xmlns:a16="http://schemas.microsoft.com/office/drawing/2014/main" id="{E6679536-3F67-43C3-9967-548D7676D4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3600" dirty="0">
                <a:solidFill>
                  <a:srgbClr val="5F5F5F"/>
                </a:solidFill>
              </a:rPr>
              <a:t>おわりに</a:t>
            </a:r>
            <a:endParaRPr lang="en-US" altLang="ja-JP" sz="3600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4CA4E46-BFD6-4C16-A39E-A9451C953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" y="1363398"/>
            <a:ext cx="8326438" cy="341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これで実習は一通り終了です。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>
                <a:solidFill>
                  <a:srgbClr val="5F5F5F"/>
                </a:solidFill>
              </a:rPr>
              <a:t>実習</a:t>
            </a:r>
            <a:r>
              <a:rPr lang="ja-JP" altLang="en-US" sz="2000" kern="0" dirty="0">
                <a:solidFill>
                  <a:srgbClr val="5F5F5F"/>
                </a:solidFill>
              </a:rPr>
              <a:t>を終了する際について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タッチセンサなどの実習中に取り付けた部品は、取り外して実習前の状態で返却してください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の電源をオフにして返却してください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123677-7416-4AF1-8A90-DDF91651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4329100"/>
            <a:ext cx="4022575" cy="218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1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Ubuntu</a:t>
            </a:r>
            <a:r>
              <a:rPr lang="ja-JP" altLang="en-US" dirty="0">
                <a:solidFill>
                  <a:srgbClr val="5F5F5F"/>
                </a:solidFill>
              </a:rPr>
              <a:t>を使用している場合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313765"/>
            <a:ext cx="8539163" cy="454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800" kern="0" dirty="0">
                <a:solidFill>
                  <a:srgbClr val="FF0000"/>
                </a:solidFill>
              </a:rPr>
              <a:t>ノート</a:t>
            </a:r>
            <a:r>
              <a:rPr lang="en-US" altLang="ja-JP" sz="2800" kern="0" dirty="0">
                <a:solidFill>
                  <a:srgbClr val="FF0000"/>
                </a:solidFill>
              </a:rPr>
              <a:t>PC(Windows 10)</a:t>
            </a:r>
            <a:r>
              <a:rPr lang="ja-JP" altLang="en-US" sz="2800" kern="0" dirty="0">
                <a:solidFill>
                  <a:srgbClr val="FF0000"/>
                </a:solidFill>
              </a:rPr>
              <a:t>を貸出</a:t>
            </a:r>
            <a:endParaRPr lang="en-US" altLang="ja-JP" sz="2800" kern="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2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200" kern="0" dirty="0" err="1">
                <a:solidFill>
                  <a:srgbClr val="5F5F5F"/>
                </a:solidFill>
              </a:rPr>
              <a:t>、</a:t>
            </a:r>
            <a:r>
              <a:rPr lang="ja-JP" altLang="en-US" sz="2200" kern="0" dirty="0">
                <a:solidFill>
                  <a:srgbClr val="5F5F5F"/>
                </a:solidFill>
              </a:rPr>
              <a:t>ネームサーバーを起動する</a:t>
            </a:r>
            <a:endParaRPr lang="en-US" altLang="ja-JP" sz="22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デスクトップのショートカットをダブルクリック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marL="457200" lvl="1" indent="0" eaLnBrk="1" hangingPunct="1">
              <a:lnSpc>
                <a:spcPct val="80000"/>
              </a:lnSpc>
              <a:buNone/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1800" kern="0" dirty="0">
                <a:solidFill>
                  <a:srgbClr val="5F5F5F"/>
                </a:solidFill>
              </a:rPr>
              <a:t>の起動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ネームサーバー起動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078044A-9A0A-46F6-9112-0D7D666BB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208" y="2078850"/>
            <a:ext cx="945105" cy="585065"/>
          </a:xfrm>
          <a:prstGeom prst="rect">
            <a:avLst/>
          </a:prstGeom>
        </p:spPr>
      </p:pic>
      <p:sp>
        <p:nvSpPr>
          <p:cNvPr id="7" name="右矢印 11">
            <a:extLst>
              <a:ext uri="{FF2B5EF4-FFF2-40B4-BE49-F238E27FC236}">
                <a16:creationId xmlns:a16="http://schemas.microsoft.com/office/drawing/2014/main" id="{2A5722F5-DC02-4BBE-AA4D-384361ACED07}"/>
              </a:ext>
            </a:extLst>
          </p:cNvPr>
          <p:cNvSpPr/>
          <p:nvPr/>
        </p:nvSpPr>
        <p:spPr>
          <a:xfrm>
            <a:off x="3853441" y="3077025"/>
            <a:ext cx="433387" cy="14398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図 2">
            <a:extLst>
              <a:ext uri="{FF2B5EF4-FFF2-40B4-BE49-F238E27FC236}">
                <a16:creationId xmlns:a16="http://schemas.microsoft.com/office/drawing/2014/main" id="{712C4E19-9932-4021-A46A-0DA243870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1" y="2915772"/>
            <a:ext cx="2385265" cy="176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952B79A-3322-4464-B974-63727526E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319" y="2908813"/>
            <a:ext cx="1879308" cy="18591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B400E9A-3701-4AE2-9ED3-3630A1062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384" y="5233865"/>
            <a:ext cx="3033285" cy="1583934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69A642E6-0C84-44F3-878D-4DEF055FFFEE}"/>
              </a:ext>
            </a:extLst>
          </p:cNvPr>
          <p:cNvSpPr/>
          <p:nvPr/>
        </p:nvSpPr>
        <p:spPr>
          <a:xfrm>
            <a:off x="3347460" y="5375715"/>
            <a:ext cx="765086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9AAACC6-5D72-401D-A84D-12DF98008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620" y="5375715"/>
            <a:ext cx="1980220" cy="148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のテスト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27476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開発した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の動作確認手順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実機、シミュレータを利用する場合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任意の値を入力するのは難しい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本当に指定の値で停止、走行が切り替わっているか？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意図通りの値が出力されているか？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本当に指定の速度で走行しているか？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シミュレータが無い場合は直接実機で動作を確認するため、試行錯誤の手間が増加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4A9423B-7508-44BF-967E-3BB42F3E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900" y="3248980"/>
            <a:ext cx="2383987" cy="1145477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52CE1C98-F3E4-42C3-966C-05A788A940AC}"/>
              </a:ext>
            </a:extLst>
          </p:cNvPr>
          <p:cNvSpPr/>
          <p:nvPr/>
        </p:nvSpPr>
        <p:spPr>
          <a:xfrm>
            <a:off x="1394690" y="3529185"/>
            <a:ext cx="1868079" cy="58506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2B11F030-BD50-4D1A-B0CE-01276F7FA484}"/>
              </a:ext>
            </a:extLst>
          </p:cNvPr>
          <p:cNvSpPr/>
          <p:nvPr/>
        </p:nvSpPr>
        <p:spPr>
          <a:xfrm>
            <a:off x="5827044" y="3529185"/>
            <a:ext cx="1868079" cy="58506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A9C40F22-8132-4AD7-A977-AB0F8AAF0C4D}"/>
              </a:ext>
            </a:extLst>
          </p:cNvPr>
          <p:cNvSpPr/>
          <p:nvPr/>
        </p:nvSpPr>
        <p:spPr>
          <a:xfrm>
            <a:off x="791580" y="4476588"/>
            <a:ext cx="3303409" cy="1522292"/>
          </a:xfrm>
          <a:prstGeom prst="wedgeRoundRectCallout">
            <a:avLst>
              <a:gd name="adj1" fmla="val -7725"/>
              <a:gd name="adj2" fmla="val -7388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>
                <a:solidFill>
                  <a:schemeClr val="tx1"/>
                </a:solidFill>
              </a:rPr>
              <a:t>指定した値を入力したときの動作を確認したい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tx1"/>
                </a:solidFill>
              </a:rPr>
              <a:t>True(</a:t>
            </a:r>
            <a:r>
              <a:rPr lang="ja-JP" altLang="en-US" dirty="0">
                <a:solidFill>
                  <a:schemeClr val="tx1"/>
                </a:solidFill>
              </a:rPr>
              <a:t>タッチセンサがオン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  <a:r>
              <a:rPr lang="ja-JP" altLang="en-US" dirty="0">
                <a:solidFill>
                  <a:schemeClr val="tx1"/>
                </a:solidFill>
              </a:rPr>
              <a:t>を入力すると停止するか？</a:t>
            </a:r>
            <a:endParaRPr lang="en-US" altLang="ja-JP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tx1"/>
                </a:solidFill>
              </a:rPr>
              <a:t>False(</a:t>
            </a:r>
            <a:r>
              <a:rPr lang="ja-JP" altLang="en-US" dirty="0">
                <a:solidFill>
                  <a:schemeClr val="tx1"/>
                </a:solidFill>
              </a:rPr>
              <a:t>タッチセンサがオン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  <a:r>
              <a:rPr lang="ja-JP" altLang="en-US" dirty="0">
                <a:solidFill>
                  <a:schemeClr val="tx1"/>
                </a:solidFill>
              </a:rPr>
              <a:t>を入力すると停止するか？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DD1F5D96-67E0-4F85-9137-4EA3C712B4F6}"/>
              </a:ext>
            </a:extLst>
          </p:cNvPr>
          <p:cNvSpPr/>
          <p:nvPr/>
        </p:nvSpPr>
        <p:spPr>
          <a:xfrm>
            <a:off x="5668886" y="4431832"/>
            <a:ext cx="2934281" cy="1350150"/>
          </a:xfrm>
          <a:prstGeom prst="wedgeRoundRectCallout">
            <a:avLst>
              <a:gd name="adj1" fmla="val -26935"/>
              <a:gd name="adj2" fmla="val -7061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>
                <a:solidFill>
                  <a:schemeClr val="tx1"/>
                </a:solidFill>
              </a:rPr>
              <a:t>意図通りの値が出力されているかを確認したい。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コンフィギュレーションパラメータで指定した速度を出力しているか？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89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表計算ソフトによるデータ入出力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9C5A794-9B5A-4488-8CA4-16C8A337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7" y="1178750"/>
            <a:ext cx="8996363" cy="54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4" name="OpenRTM-aist-Python %2B OpenOffice Calc">
            <a:hlinkClick r:id="" action="ppaction://media"/>
            <a:extLst>
              <a:ext uri="{FF2B5EF4-FFF2-40B4-BE49-F238E27FC236}">
                <a16:creationId xmlns:a16="http://schemas.microsoft.com/office/drawing/2014/main" id="{063A0817-A3DD-4F3A-90F8-2C09DEB8C89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6614" y="1208579"/>
            <a:ext cx="7155795" cy="536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9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OpenRTM-aist-Python %2B OpenOffice Calc 3%28%29">
            <a:hlinkClick r:id="" action="ppaction://media"/>
            <a:extLst>
              <a:ext uri="{FF2B5EF4-FFF2-40B4-BE49-F238E27FC236}">
                <a16:creationId xmlns:a16="http://schemas.microsoft.com/office/drawing/2014/main" id="{BF433BDA-9ADE-45B4-B485-27BEE19A72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620" y="1178750"/>
            <a:ext cx="7290810" cy="54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手順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D25E8DB-F851-4F52-86ED-72961C406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13764"/>
            <a:ext cx="8165250" cy="445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第</a:t>
            </a:r>
            <a:r>
              <a:rPr lang="en-US" altLang="ja-JP" sz="2400" kern="0" dirty="0">
                <a:solidFill>
                  <a:srgbClr val="5F5F5F"/>
                </a:solidFill>
              </a:rPr>
              <a:t>2</a:t>
            </a:r>
            <a:r>
              <a:rPr lang="ja-JP" altLang="en-US" sz="2400" kern="0" dirty="0">
                <a:solidFill>
                  <a:srgbClr val="5F5F5F"/>
                </a:solidFill>
              </a:rPr>
              <a:t>部で作成した</a:t>
            </a:r>
            <a:r>
              <a:rPr lang="en-US" altLang="ja-JP" sz="2400" b="1" kern="0" dirty="0">
                <a:solidFill>
                  <a:srgbClr val="5F5F5F"/>
                </a:solidFill>
              </a:rPr>
              <a:t>RobotControllerComp.exe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ポータブル版</a:t>
            </a: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対応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の起動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USB</a:t>
            </a:r>
            <a:r>
              <a:rPr lang="ja-JP" altLang="en-US" sz="2000" kern="0" dirty="0">
                <a:solidFill>
                  <a:srgbClr val="5F5F5F"/>
                </a:solidFill>
              </a:rPr>
              <a:t>メモリ内のバッチファイルから起動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上の操作でポートを接続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Calc</a:t>
            </a:r>
            <a:r>
              <a:rPr lang="ja-JP" altLang="en-US" sz="2000" kern="0" dirty="0">
                <a:solidFill>
                  <a:srgbClr val="5F5F5F"/>
                </a:solidFill>
              </a:rPr>
              <a:t>上の</a:t>
            </a:r>
            <a:r>
              <a:rPr lang="en-US" altLang="ja-JP" sz="2000" kern="0" dirty="0">
                <a:solidFill>
                  <a:srgbClr val="5F5F5F"/>
                </a:solidFill>
              </a:rPr>
              <a:t>GUI</a:t>
            </a:r>
            <a:r>
              <a:rPr lang="ja-JP" altLang="en-US" sz="2000" kern="0" dirty="0">
                <a:solidFill>
                  <a:srgbClr val="5F5F5F"/>
                </a:solidFill>
              </a:rPr>
              <a:t>を使用して対象のデータポートを接続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をアクティブ化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コンフィギュレーションパラメータを変更したときの挙動を確認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インポートへの入力値を変更したときの挙動を確認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404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EB33353A-85FD-441B-AB0D-C2926DCF4A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6184" y="1358874"/>
            <a:ext cx="7915275" cy="1980116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配布の</a:t>
            </a:r>
            <a:r>
              <a:rPr lang="en-US" altLang="ja-JP" sz="2400" dirty="0">
                <a:solidFill>
                  <a:srgbClr val="5F5F5F"/>
                </a:solidFill>
              </a:rPr>
              <a:t>USB</a:t>
            </a:r>
            <a:r>
              <a:rPr lang="ja-JP" altLang="en-US" sz="2400" dirty="0">
                <a:solidFill>
                  <a:srgbClr val="5F5F5F"/>
                </a:solidFill>
              </a:rPr>
              <a:t>メモリに以下のソフトウェアを同梱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800" dirty="0">
                <a:solidFill>
                  <a:srgbClr val="5F5F5F"/>
                </a:solidFill>
              </a:rPr>
              <a:t>ポータブル版</a:t>
            </a:r>
            <a:r>
              <a:rPr lang="en-US" altLang="ja-JP" sz="1800" dirty="0">
                <a:solidFill>
                  <a:srgbClr val="5F5F5F"/>
                </a:solidFill>
              </a:rPr>
              <a:t>LibreOffice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OpenRTM-aist-Python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OpenOffice</a:t>
            </a:r>
            <a:r>
              <a:rPr lang="ja-JP" altLang="en-US" sz="1800" dirty="0">
                <a:solidFill>
                  <a:srgbClr val="5F5F5F"/>
                </a:solidFill>
              </a:rPr>
              <a:t>用</a:t>
            </a:r>
            <a:r>
              <a:rPr lang="en-US" altLang="ja-JP" sz="1800" dirty="0">
                <a:solidFill>
                  <a:srgbClr val="5F5F5F"/>
                </a:solidFill>
              </a:rPr>
              <a:t>RT</a:t>
            </a:r>
            <a:r>
              <a:rPr lang="ja-JP" altLang="en-US" sz="1800" dirty="0">
                <a:solidFill>
                  <a:srgbClr val="5F5F5F"/>
                </a:solidFill>
              </a:rPr>
              <a:t>コンポーネント</a:t>
            </a:r>
            <a:endParaRPr lang="en-US" altLang="ja-JP" sz="1800" dirty="0">
              <a:solidFill>
                <a:srgbClr val="5F5F5F"/>
              </a:solidFill>
            </a:endParaRPr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ポータブル版</a:t>
            </a:r>
            <a:r>
              <a:rPr lang="en-US" altLang="ja-JP" dirty="0">
                <a:solidFill>
                  <a:srgbClr val="5F5F5F"/>
                </a:solidFill>
              </a:rPr>
              <a:t>LibreOffice</a:t>
            </a:r>
            <a:r>
              <a:rPr lang="ja-JP" altLang="en-US" dirty="0">
                <a:solidFill>
                  <a:srgbClr val="5F5F5F"/>
                </a:solidFill>
              </a:rPr>
              <a:t>対応</a:t>
            </a:r>
            <a:r>
              <a:rPr lang="en-US" altLang="ja-JP" dirty="0">
                <a:solidFill>
                  <a:srgbClr val="5F5F5F"/>
                </a:solidFill>
              </a:rPr>
              <a:t>RTC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626198B9-119B-40BE-89CC-545E38027DB0}"/>
              </a:ext>
            </a:extLst>
          </p:cNvPr>
          <p:cNvSpPr/>
          <p:nvPr/>
        </p:nvSpPr>
        <p:spPr>
          <a:xfrm rot="16200000">
            <a:off x="3729672" y="4420153"/>
            <a:ext cx="2267635" cy="402958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409E145-4563-4A34-9648-98D1FC6E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23" y="3203975"/>
            <a:ext cx="3712353" cy="270030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833490EB-CF2F-4375-ACA8-FF96DAAF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0" y="3384099"/>
            <a:ext cx="4359989" cy="2160136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009A7170-8DE6-43D0-B950-475339822555}"/>
              </a:ext>
            </a:extLst>
          </p:cNvPr>
          <p:cNvSpPr/>
          <p:nvPr/>
        </p:nvSpPr>
        <p:spPr>
          <a:xfrm>
            <a:off x="423167" y="5487660"/>
            <a:ext cx="4230502" cy="765085"/>
          </a:xfrm>
          <a:prstGeom prst="wedgeRectCallout">
            <a:avLst>
              <a:gd name="adj1" fmla="val -16023"/>
              <a:gd name="adj2" fmla="val -1018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ポータブル版</a:t>
            </a:r>
            <a:r>
              <a:rPr lang="en-US" altLang="ja-JP" sz="1600" b="1" dirty="0">
                <a:solidFill>
                  <a:schemeClr val="tx1"/>
                </a:solidFill>
              </a:rPr>
              <a:t>LibreOffice/run_CalcRTC.bat</a:t>
            </a:r>
            <a:r>
              <a:rPr lang="ja-JP" altLang="en-US" sz="1600" dirty="0">
                <a:solidFill>
                  <a:schemeClr val="tx1"/>
                </a:solidFill>
              </a:rPr>
              <a:t>をダブルクリック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68826"/>
      </p:ext>
    </p:extLst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34493</TotalTime>
  <Words>817</Words>
  <Application>Microsoft Office PowerPoint</Application>
  <PresentationFormat>画面に合わせる (4:3)</PresentationFormat>
  <Paragraphs>200</Paragraphs>
  <Slides>20</Slides>
  <Notes>20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3" baseType="lpstr">
      <vt:lpstr>Arial</vt:lpstr>
      <vt:lpstr>aist-1e</vt:lpstr>
      <vt:lpstr>Corel DESIGNER</vt:lpstr>
      <vt:lpstr>RTミドルウェア応用実習 </vt:lpstr>
      <vt:lpstr>資料</vt:lpstr>
      <vt:lpstr>Ubuntuを使用している場合</vt:lpstr>
      <vt:lpstr>RTCのテスト</vt:lpstr>
      <vt:lpstr>表計算ソフトによるデータ入出力</vt:lpstr>
      <vt:lpstr>デモ動画</vt:lpstr>
      <vt:lpstr>デモ動画</vt:lpstr>
      <vt:lpstr>手順</vt:lpstr>
      <vt:lpstr>ポータブル版LibreOffice対応RTC</vt:lpstr>
      <vt:lpstr>RTC起動</vt:lpstr>
      <vt:lpstr>起動に失敗する場合</vt:lpstr>
      <vt:lpstr>操作ダイアログ表示</vt:lpstr>
      <vt:lpstr>ポート一覧表示</vt:lpstr>
      <vt:lpstr>ポート接続</vt:lpstr>
      <vt:lpstr>動作確認(アウトポート)</vt:lpstr>
      <vt:lpstr>動作確認(アウトポート)</vt:lpstr>
      <vt:lpstr>動作確認(インポート)</vt:lpstr>
      <vt:lpstr>ポート接続</vt:lpstr>
      <vt:lpstr>動作確認(インポート)</vt:lpstr>
      <vt:lpstr>おわりに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1248</cp:revision>
  <cp:lastPrinted>2019-12-17T08:52:06Z</cp:lastPrinted>
  <dcterms:created xsi:type="dcterms:W3CDTF">2005-10-20T13:06:43Z</dcterms:created>
  <dcterms:modified xsi:type="dcterms:W3CDTF">2021-09-17T02:03:15Z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iteId">
    <vt:lpwstr>18a7fec8-652f-409b-8369-272d9ce80620</vt:lpwstr>
  </property>
  <property fmtid="{D5CDD505-2E9C-101B-9397-08002B2CF9AE}" pid="4" name="MSIP_Label_ddc55989-3c9e-4466-8514-eac6f80f6373_Owner">
    <vt:lpwstr>n-miyamoto@aist.go.jp</vt:lpwstr>
  </property>
  <property fmtid="{D5CDD505-2E9C-101B-9397-08002B2CF9AE}" pid="5" name="MSIP_Label_ddc55989-3c9e-4466-8514-eac6f80f6373_SetDate">
    <vt:lpwstr>2021-05-13T06:04:51.1262223Z</vt:lpwstr>
  </property>
  <property fmtid="{D5CDD505-2E9C-101B-9397-08002B2CF9AE}" pid="6" name="MSIP_Label_ddc55989-3c9e-4466-8514-eac6f80f6373_Name">
    <vt:lpwstr>No Restrictions</vt:lpwstr>
  </property>
  <property fmtid="{D5CDD505-2E9C-101B-9397-08002B2CF9AE}" pid="7" name="MSIP_Label_ddc55989-3c9e-4466-8514-eac6f80f6373_Application">
    <vt:lpwstr>Microsoft Azure Information Protection</vt:lpwstr>
  </property>
  <property fmtid="{D5CDD505-2E9C-101B-9397-08002B2CF9AE}" pid="8" name="MSIP_Label_ddc55989-3c9e-4466-8514-eac6f80f6373_ActionId">
    <vt:lpwstr>13a00566-f1ee-480d-907f-76b8bb526b96</vt:lpwstr>
  </property>
  <property fmtid="{D5CDD505-2E9C-101B-9397-08002B2CF9AE}" pid="9" name="MSIP_Label_ddc55989-3c9e-4466-8514-eac6f80f6373_Extended_MSFT_Method">
    <vt:lpwstr>Manual</vt:lpwstr>
  </property>
  <property fmtid="{D5CDD505-2E9C-101B-9397-08002B2CF9AE}" pid="10" name="Sensitivity">
    <vt:lpwstr>No Restrictions</vt:lpwstr>
  </property>
</Properties>
</file>